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0"/>
  </p:handoutMasterIdLst>
  <p:sldIdLst>
    <p:sldId id="256" r:id="rId2"/>
    <p:sldId id="263" r:id="rId3"/>
    <p:sldId id="259" r:id="rId4"/>
    <p:sldId id="266" r:id="rId5"/>
    <p:sldId id="261" r:id="rId6"/>
    <p:sldId id="262" r:id="rId7"/>
    <p:sldId id="264" r:id="rId8"/>
    <p:sldId id="265" r:id="rId9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6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30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FC803651-D5E5-49BC-BE37-22A96515E71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D973385C-0E62-46CD-A4F5-D6A861778A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48A104-D26F-4AC2-BE31-F10F146F09AF}" type="datetimeFigureOut">
              <a:rPr lang="hu-HU" smtClean="0"/>
              <a:t>2024. 03. 06.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C44157D-B79F-4FF4-94F1-DF3614355D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687A1CB-AE23-4EBF-8C69-7CDD241787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78E619-310A-4812-BDF2-4CEE7A0062B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931870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3B925B-A1E9-4F01-A4C1-C4D40939E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30A138B-AC49-4C1F-A50B-100E0D892D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25E894F-2A67-4050-87A9-87843CBDC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68D3-8B1C-47D0-AB3C-1951149FAE6F}" type="datetimeFigureOut">
              <a:rPr lang="hu-HU" smtClean="0"/>
              <a:t>2024. 03. 06.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80EF31C-AF0E-488D-A8F4-3F4784A57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7145755-F404-4236-BD0B-E1392AE9D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E5E6-C2E6-4638-8C5D-54FBAAB2133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04787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01C2C4-3414-4F70-84B0-7ED7397F0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1D04C5B9-129C-40C1-9A97-FB9C88D052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1D78A9A-9BCE-40EF-B7B1-696D4E827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68D3-8B1C-47D0-AB3C-1951149FAE6F}" type="datetimeFigureOut">
              <a:rPr lang="hu-HU" smtClean="0"/>
              <a:t>2024. 03. 06.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0B1F23C-4613-4EF3-A2A0-C2BE76E49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520CAAD-C6FD-4C7B-BA6B-3ABC180EB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E5E6-C2E6-4638-8C5D-54FBAAB2133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55410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A12805AB-8C01-465E-B14B-AF1F373F1A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2306AB19-1A57-4477-B22C-81ACBCEEE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6E9721D-C2CA-4BA2-B7A8-89E9ECA9C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68D3-8B1C-47D0-AB3C-1951149FAE6F}" type="datetimeFigureOut">
              <a:rPr lang="hu-HU" smtClean="0"/>
              <a:t>2024. 03. 06.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11B0DFE-7AA5-417D-B3AE-DD3CAB659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423D313-1D28-47A2-98E6-0D00040A2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E5E6-C2E6-4638-8C5D-54FBAAB2133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81926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5404577-A623-48B9-8AF0-21539379B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9C4EED4-C342-43B8-8909-DADBA551C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E59EFF5-1A16-4E98-B96D-B4C8928A7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68D3-8B1C-47D0-AB3C-1951149FAE6F}" type="datetimeFigureOut">
              <a:rPr lang="hu-HU" smtClean="0"/>
              <a:t>2024. 03. 06.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C6122A4-4BC5-4A2D-9307-7190C38A3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818EF43-D309-47AC-8DA0-DF90CCFC0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E5E6-C2E6-4638-8C5D-54FBAAB2133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62383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EBB4495-A342-4CDA-B5D7-CDD5BAD33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C8CB9EA-DC53-46D6-9F2A-DCAEEF2FC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85A2EB8-287A-4796-AE7B-D2CE6CAB4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68D3-8B1C-47D0-AB3C-1951149FAE6F}" type="datetimeFigureOut">
              <a:rPr lang="hu-HU" smtClean="0"/>
              <a:t>2024. 03. 06.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E0C2F2B-73FC-4A22-B0F5-F6A472B69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81B8218-1B92-4B3E-A3B9-AF2E3A13E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E5E6-C2E6-4638-8C5D-54FBAAB2133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63906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D4A262C-0939-4E34-AE81-A628A4781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9B7805B-8138-4129-A547-4EBF6556ED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AFB6818-96BE-4FBB-AB27-0FD928C38E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7252EAB-CA76-4344-8126-765C2B334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68D3-8B1C-47D0-AB3C-1951149FAE6F}" type="datetimeFigureOut">
              <a:rPr lang="hu-HU" smtClean="0"/>
              <a:t>2024. 03. 06.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8778334-99CF-4952-BDC0-DDB07BFC6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9BF563A-FAC0-4A9E-9B3E-0FD2F1001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E5E6-C2E6-4638-8C5D-54FBAAB2133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98086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3519B8F-360D-4128-AAD3-114BBA8A0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26AD13C-32F4-461E-944F-37DCD5229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E0A1A33-3965-4DCC-BEFF-955F1780B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0B943E40-D4CA-4088-B8F0-5B96BE22CD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3018EA54-4782-4100-94A2-42BBD7C227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97C8E3E1-8E42-4134-8ADD-99E0080F0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68D3-8B1C-47D0-AB3C-1951149FAE6F}" type="datetimeFigureOut">
              <a:rPr lang="hu-HU" smtClean="0"/>
              <a:t>2024. 03. 06.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C8E8B02A-5F96-40B0-9C67-3128D4E6E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6F37B0AE-40E7-4E8A-A001-786E656A6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E5E6-C2E6-4638-8C5D-54FBAAB2133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14169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424F53D-46E1-4DCB-814D-4B4C77D4D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1F76EB58-B107-4FA1-8413-FA20EC51B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68D3-8B1C-47D0-AB3C-1951149FAE6F}" type="datetimeFigureOut">
              <a:rPr lang="hu-HU" smtClean="0"/>
              <a:t>2024. 03. 06.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EC2EFB2C-D53B-41B9-8EDB-42EBEB1AC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8BBBF4F-AD4C-494E-9649-95A66B69A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E5E6-C2E6-4638-8C5D-54FBAAB2133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09829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1CEA542E-55A1-4241-B7EF-C00F03E55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68D3-8B1C-47D0-AB3C-1951149FAE6F}" type="datetimeFigureOut">
              <a:rPr lang="hu-HU" smtClean="0"/>
              <a:t>2024. 03. 06.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C376CB98-28BB-42B3-86E5-E92F56A8C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0804C66-1DC5-453E-8FC1-E9BD667AE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E5E6-C2E6-4638-8C5D-54FBAAB2133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14492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1CA483D-89E8-4E02-B018-6851738D6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438A086-0DB8-4A97-9EF3-7EA641C2A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8AC21C3-FE37-4A0B-A602-ADC7E14945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F9ABC35-DFEB-48EA-BE3E-1DFA0260E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68D3-8B1C-47D0-AB3C-1951149FAE6F}" type="datetimeFigureOut">
              <a:rPr lang="hu-HU" smtClean="0"/>
              <a:t>2024. 03. 06.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1763EB8-A311-4029-8078-465E2A6CB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5582C4A-F640-4AC3-82E8-E65110252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E5E6-C2E6-4638-8C5D-54FBAAB2133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73148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1B09200-3237-42C3-96CD-F2A623A31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D905AF5C-B982-4AB9-818A-DD8488D74B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715BDAFF-E07E-446D-B739-60D9B21A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BB6B5BE-4658-4CEE-A29C-5CE3B933D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68D3-8B1C-47D0-AB3C-1951149FAE6F}" type="datetimeFigureOut">
              <a:rPr lang="hu-HU" smtClean="0"/>
              <a:t>2024. 03. 06.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6B7B42A-61F2-4683-87F6-6861B18AE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6DA7B2A-E675-495C-B229-E81239E52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E5E6-C2E6-4638-8C5D-54FBAAB2133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53077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2000">
              <a:schemeClr val="accent4">
                <a:lumMod val="60000"/>
                <a:lumOff val="40000"/>
              </a:schemeClr>
            </a:gs>
            <a:gs pos="43000">
              <a:schemeClr val="accent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9E2C5141-9E4E-40DA-8488-9DF4EBA90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CCAE186-C514-4248-A1E9-7FF8C18B6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8F41CD7-B3DA-474E-AD6D-24B510EF3B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0A4768D3-8B1C-47D0-AB3C-1951149FAE6F}" type="datetimeFigureOut">
              <a:rPr lang="hu-HU" smtClean="0"/>
              <a:pPr/>
              <a:t>2024. 03. 06.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7A4D25F-5708-4C2D-AA42-5073221E82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732CF22-20B7-4C16-A30D-EEA02F6FD2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4295E5E6-C2E6-4638-8C5D-54FBAAB21333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27162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jvilagtudat.blogspot.com/2020/07/a-fantomido-hipotezis-legnagyobb-fikcio.htm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CD6382-9411-4A7D-8210-95BB6347AE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2664"/>
            <a:ext cx="12192000" cy="1821064"/>
          </a:xfrm>
        </p:spPr>
        <p:txBody>
          <a:bodyPr>
            <a:normAutofit/>
          </a:bodyPr>
          <a:lstStyle/>
          <a:p>
            <a:r>
              <a:rPr lang="hu-HU" dirty="0"/>
              <a:t>Az egyház szerepe a középkori művelődésben és a mindennapokban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D4B9533-2EAD-411A-A8B7-23C0A1D918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757416"/>
            <a:ext cx="12192001" cy="827919"/>
          </a:xfrm>
        </p:spPr>
        <p:txBody>
          <a:bodyPr>
            <a:normAutofit/>
          </a:bodyPr>
          <a:lstStyle/>
          <a:p>
            <a:r>
              <a:rPr lang="hu-HU" sz="2300" dirty="0"/>
              <a:t>A Nyugatrómai Birodalom helyén kialakuló germán királyságokban sokáig a pogány hitvilág volt az elterjedt. Később a hittérítő  papok hatására és néhol erőszakosan Európa áttért a kereszténységre.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C9038052-A38C-43B1-A121-4085CB5E7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0486" y="2278459"/>
            <a:ext cx="5640272" cy="3171086"/>
          </a:xfrm>
          <a:prstGeom prst="rect">
            <a:avLst/>
          </a:prstGeom>
        </p:spPr>
      </p:pic>
      <p:pic>
        <p:nvPicPr>
          <p:cNvPr id="1026" name="Picture 2" descr="https://upload.wikimedia.org/wikipedia/commons/4/4d/Europa_in_526_hu.png">
            <a:extLst>
              <a:ext uri="{FF2B5EF4-FFF2-40B4-BE49-F238E27FC236}">
                <a16:creationId xmlns:a16="http://schemas.microsoft.com/office/drawing/2014/main" id="{03AD7DE1-46E5-4FC1-A512-C9ADBF268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244" y="2024031"/>
            <a:ext cx="4599929" cy="367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408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8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8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9AAABFD-6486-4DD5-9D24-BB541CB7E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038" y="186431"/>
            <a:ext cx="3693111" cy="654728"/>
          </a:xfrm>
        </p:spPr>
        <p:txBody>
          <a:bodyPr/>
          <a:lstStyle/>
          <a:p>
            <a:r>
              <a:rPr lang="hu-HU" i="1" u="sng" dirty="0"/>
              <a:t>Az egyház jellemzése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EBE0E54-5247-4525-B31B-7A5B5719C7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939" y="929936"/>
            <a:ext cx="6019061" cy="2887837"/>
          </a:xfrm>
        </p:spPr>
        <p:txBody>
          <a:bodyPr>
            <a:normAutofit/>
          </a:bodyPr>
          <a:lstStyle/>
          <a:p>
            <a:r>
              <a:rPr lang="hu-HU" sz="2000" dirty="0"/>
              <a:t>A </a:t>
            </a:r>
            <a:r>
              <a:rPr lang="hu-HU" sz="2000" b="1" dirty="0"/>
              <a:t>templomokat a földesurak építtették</a:t>
            </a:r>
            <a:r>
              <a:rPr lang="hu-HU" sz="2000" dirty="0"/>
              <a:t>, a </a:t>
            </a:r>
            <a:r>
              <a:rPr lang="hu-HU" sz="2000" b="1" dirty="0"/>
              <a:t>jobbágyok pedig tizedadót fizettek</a:t>
            </a:r>
            <a:r>
              <a:rPr lang="hu-HU" sz="2000" dirty="0"/>
              <a:t> az egyháznak, hogy fel tudják tartani magukat. Vasárnaponként </a:t>
            </a:r>
            <a:r>
              <a:rPr lang="hu-HU" sz="2000" b="1" dirty="0"/>
              <a:t>kötelező volt a misére járás,</a:t>
            </a:r>
            <a:r>
              <a:rPr lang="hu-HU" sz="2000" dirty="0"/>
              <a:t> ez alól csak a betegek mentesültek. Aki nem jelent meg az istentiszteleteken arról feltételezték, hogy boszorkány és sokszor ki is végezték őket. Az közéletben a </a:t>
            </a:r>
            <a:r>
              <a:rPr lang="hu-HU" sz="2000" b="1" dirty="0"/>
              <a:t>vasárnap és az ünnepek jelentettek munkamentes napokat</a:t>
            </a:r>
            <a:r>
              <a:rPr lang="hu-HU" sz="2000" dirty="0"/>
              <a:t>. Ünnepeken tilos volt dolgozni és ezek húsvétra és karácsonyra estek. </a:t>
            </a:r>
          </a:p>
          <a:p>
            <a:endParaRPr lang="hu-HU" sz="2000" dirty="0"/>
          </a:p>
        </p:txBody>
      </p:sp>
      <p:pic>
        <p:nvPicPr>
          <p:cNvPr id="2050" name="Picture 2" descr="nagybörzsöny">
            <a:extLst>
              <a:ext uri="{FF2B5EF4-FFF2-40B4-BE49-F238E27FC236}">
                <a16:creationId xmlns:a16="http://schemas.microsoft.com/office/drawing/2014/main" id="{E603E4F0-2FCC-4B1B-BE6A-B78541D0B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10" y="3502293"/>
            <a:ext cx="4601836" cy="324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örténelem 9. – IV. A KÖZÉPKOR - 31. A középkor művelődése">
            <a:extLst>
              <a:ext uri="{FF2B5EF4-FFF2-40B4-BE49-F238E27FC236}">
                <a16:creationId xmlns:a16="http://schemas.microsoft.com/office/drawing/2014/main" id="{01941E62-3418-4259-BE51-DE393C8D4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799" y="459138"/>
            <a:ext cx="3634634" cy="33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evesebbet dolgoztak, mint egy mai munkás, mégis sanyarúbb életük volt a  középkori jobbágyoknak - Dívány">
            <a:extLst>
              <a:ext uri="{FF2B5EF4-FFF2-40B4-BE49-F238E27FC236}">
                <a16:creationId xmlns:a16="http://schemas.microsoft.com/office/drawing/2014/main" id="{2E338940-6544-43D0-B973-A826115D4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399" y="4026765"/>
            <a:ext cx="5933542" cy="251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354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 helye 3">
            <a:extLst>
              <a:ext uri="{FF2B5EF4-FFF2-40B4-BE49-F238E27FC236}">
                <a16:creationId xmlns:a16="http://schemas.microsoft.com/office/drawing/2014/main" id="{F4F0BA9B-1FA6-4CD4-92E0-701DDB568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894426"/>
            <a:ext cx="12192000" cy="1387136"/>
          </a:xfrm>
        </p:spPr>
        <p:txBody>
          <a:bodyPr>
            <a:normAutofit/>
          </a:bodyPr>
          <a:lstStyle/>
          <a:p>
            <a:r>
              <a:rPr lang="hu-HU" sz="2000" b="1" dirty="0"/>
              <a:t>Az egyházi hierarchia legalacsonyabb fokán a plébánosok álltak</a:t>
            </a:r>
            <a:r>
              <a:rPr lang="hu-HU" sz="2000" dirty="0"/>
              <a:t>, ők a falu papjai voltak, </a:t>
            </a:r>
            <a:r>
              <a:rPr lang="hu-HU" sz="2000" b="1" dirty="0"/>
              <a:t>akik miséket, temetéseket, gyónást, keresztelőket és egyházi ünnepeket vezényeltek le</a:t>
            </a:r>
            <a:r>
              <a:rPr lang="hu-HU" sz="2000" dirty="0"/>
              <a:t> az embereknek. Ehhez szüksége volt a papoknak az </a:t>
            </a:r>
            <a:r>
              <a:rPr lang="hu-HU" sz="2000" b="1" dirty="0"/>
              <a:t>olvasás és éneklés tudományára</a:t>
            </a:r>
            <a:r>
              <a:rPr lang="hu-HU" sz="2000" dirty="0"/>
              <a:t>. A plébánosok felett álltak a </a:t>
            </a:r>
            <a:r>
              <a:rPr lang="hu-HU" sz="2000" b="1" dirty="0"/>
              <a:t>főpapok</a:t>
            </a:r>
            <a:r>
              <a:rPr lang="hu-HU" sz="2000" dirty="0"/>
              <a:t>, akik </a:t>
            </a:r>
            <a:r>
              <a:rPr lang="hu-HU" sz="2000" b="1" dirty="0"/>
              <a:t>püspökökből</a:t>
            </a:r>
            <a:r>
              <a:rPr lang="hu-HU" sz="2000" dirty="0"/>
              <a:t> és </a:t>
            </a:r>
            <a:r>
              <a:rPr lang="hu-HU" sz="2000" b="1" dirty="0"/>
              <a:t>érsekekből</a:t>
            </a:r>
            <a:r>
              <a:rPr lang="hu-HU" sz="2000" dirty="0"/>
              <a:t> álltak. A csúcson a Rómában lakó </a:t>
            </a:r>
            <a:r>
              <a:rPr lang="hu-HU" sz="2000" b="1" dirty="0"/>
              <a:t>pápa</a:t>
            </a:r>
            <a:r>
              <a:rPr lang="hu-HU" sz="2000" dirty="0"/>
              <a:t> állt.</a:t>
            </a:r>
          </a:p>
        </p:txBody>
      </p:sp>
      <p:sp>
        <p:nvSpPr>
          <p:cNvPr id="7" name="Cím 1">
            <a:extLst>
              <a:ext uri="{FF2B5EF4-FFF2-40B4-BE49-F238E27FC236}">
                <a16:creationId xmlns:a16="http://schemas.microsoft.com/office/drawing/2014/main" id="{53430E4D-CACB-4EF6-909B-A9DB74AF4AD8}"/>
              </a:ext>
            </a:extLst>
          </p:cNvPr>
          <p:cNvSpPr txBox="1">
            <a:spLocks/>
          </p:cNvSpPr>
          <p:nvPr/>
        </p:nvSpPr>
        <p:spPr>
          <a:xfrm>
            <a:off x="4249444" y="150922"/>
            <a:ext cx="3693111" cy="6547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i="1" u="sng" dirty="0"/>
              <a:t>Az egyház jellemzése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2DCED5-B927-4D82-A512-9916FDD4F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281562"/>
            <a:ext cx="5107989" cy="418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FA7B9351-D86D-4D00-924F-CCAE9378B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854" y="2281562"/>
            <a:ext cx="3442264" cy="398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202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 helye 3">
            <a:extLst>
              <a:ext uri="{FF2B5EF4-FFF2-40B4-BE49-F238E27FC236}">
                <a16:creationId xmlns:a16="http://schemas.microsoft.com/office/drawing/2014/main" id="{F4F0BA9B-1FA6-4CD4-92E0-701DDB568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0205" y="894425"/>
            <a:ext cx="5183188" cy="2203882"/>
          </a:xfrm>
        </p:spPr>
        <p:txBody>
          <a:bodyPr>
            <a:normAutofit/>
          </a:bodyPr>
          <a:lstStyle/>
          <a:p>
            <a:r>
              <a:rPr lang="hu-HU" sz="2000" dirty="0"/>
              <a:t>A vallási életben fontos szerepet töltöttek be ezen felül a </a:t>
            </a:r>
            <a:r>
              <a:rPr lang="hu-HU" sz="2000" b="1" dirty="0"/>
              <a:t>szerzetesek</a:t>
            </a:r>
            <a:r>
              <a:rPr lang="hu-HU" sz="2000" dirty="0"/>
              <a:t>. A szerzetesek </a:t>
            </a:r>
            <a:r>
              <a:rPr lang="hu-HU" sz="2000" b="1" dirty="0"/>
              <a:t>zárt közösségekben </a:t>
            </a:r>
            <a:r>
              <a:rPr lang="hu-HU" sz="2000" dirty="0"/>
              <a:t>éltek és </a:t>
            </a:r>
            <a:r>
              <a:rPr lang="hu-HU" sz="2000" b="1" dirty="0"/>
              <a:t>életük a munka és az imádkozás</a:t>
            </a:r>
            <a:r>
              <a:rPr lang="hu-HU" sz="2000" dirty="0"/>
              <a:t> között zajlott. Lakhelyük az úgynevezett </a:t>
            </a:r>
            <a:r>
              <a:rPr lang="hu-HU" sz="2000" b="1" dirty="0"/>
              <a:t>kolostor</a:t>
            </a:r>
            <a:r>
              <a:rPr lang="hu-HU" sz="2000" dirty="0"/>
              <a:t>, ahol kódexek másolásával, gazdálkodással és persze tudományokkal foglalkoztak. </a:t>
            </a:r>
          </a:p>
        </p:txBody>
      </p:sp>
      <p:sp>
        <p:nvSpPr>
          <p:cNvPr id="7" name="Cím 1">
            <a:extLst>
              <a:ext uri="{FF2B5EF4-FFF2-40B4-BE49-F238E27FC236}">
                <a16:creationId xmlns:a16="http://schemas.microsoft.com/office/drawing/2014/main" id="{565C282A-BA4E-4A63-8454-279D062C7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038" y="239697"/>
            <a:ext cx="3693111" cy="654728"/>
          </a:xfrm>
        </p:spPr>
        <p:txBody>
          <a:bodyPr/>
          <a:lstStyle/>
          <a:p>
            <a:r>
              <a:rPr lang="hu-HU" i="1" u="sng" dirty="0"/>
              <a:t>Az egyház jellemzése</a:t>
            </a:r>
          </a:p>
        </p:txBody>
      </p:sp>
      <p:pic>
        <p:nvPicPr>
          <p:cNvPr id="2050" name="Picture 2" descr="http://serteperte.blog.hu/media/image/csuh%C3%A1s.jpg">
            <a:extLst>
              <a:ext uri="{FF2B5EF4-FFF2-40B4-BE49-F238E27FC236}">
                <a16:creationId xmlns:a16="http://schemas.microsoft.com/office/drawing/2014/main" id="{B2E02027-2566-4909-A129-130A61F36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414" y="3886617"/>
            <a:ext cx="3599672" cy="262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udavári Történelemóra : A középkori keresztény egyház">
            <a:extLst>
              <a:ext uri="{FF2B5EF4-FFF2-40B4-BE49-F238E27FC236}">
                <a16:creationId xmlns:a16="http://schemas.microsoft.com/office/drawing/2014/main" id="{4735CA82-5E46-4685-A25D-2DB5A0338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226" y="449993"/>
            <a:ext cx="5891721" cy="309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Élet a kolostorokban és a középkori egyház - Törióra 2">
            <a:extLst>
              <a:ext uri="{FF2B5EF4-FFF2-40B4-BE49-F238E27FC236}">
                <a16:creationId xmlns:a16="http://schemas.microsoft.com/office/drawing/2014/main" id="{C69AE95A-F1A2-4816-884F-A9834F2F7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26" y="3098307"/>
            <a:ext cx="4213934" cy="316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260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zöveg helye 3">
            <a:extLst>
              <a:ext uri="{FF2B5EF4-FFF2-40B4-BE49-F238E27FC236}">
                <a16:creationId xmlns:a16="http://schemas.microsoft.com/office/drawing/2014/main" id="{9309F34D-CF84-493A-9239-CE2A927B10E3}"/>
              </a:ext>
            </a:extLst>
          </p:cNvPr>
          <p:cNvSpPr txBox="1">
            <a:spLocks/>
          </p:cNvSpPr>
          <p:nvPr/>
        </p:nvSpPr>
        <p:spPr>
          <a:xfrm>
            <a:off x="79899" y="884915"/>
            <a:ext cx="5183188" cy="1725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2000" b="1" dirty="0"/>
              <a:t>A középkorban a tudás csak a papok számára volt elérhető így</a:t>
            </a:r>
            <a:r>
              <a:rPr lang="hu-HU" sz="2000" dirty="0"/>
              <a:t>, ha valaki azt akarta, hogy a gyermekei megfelelő neveltetést kapjanak akkor papnak adta őket. Az egyház ezenfelül beleszólt a politikába is, saját </a:t>
            </a:r>
            <a:r>
              <a:rPr lang="hu-HU" sz="2000" b="1" dirty="0"/>
              <a:t>egyházi bíróságai</a:t>
            </a:r>
            <a:r>
              <a:rPr lang="hu-HU" sz="2000" dirty="0"/>
              <a:t> voltak.</a:t>
            </a:r>
          </a:p>
        </p:txBody>
      </p:sp>
      <p:sp>
        <p:nvSpPr>
          <p:cNvPr id="10" name="Cím 1">
            <a:extLst>
              <a:ext uri="{FF2B5EF4-FFF2-40B4-BE49-F238E27FC236}">
                <a16:creationId xmlns:a16="http://schemas.microsoft.com/office/drawing/2014/main" id="{FB4DAFBF-EFE4-42AB-A73B-82F7862C2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038" y="176921"/>
            <a:ext cx="3693111" cy="654728"/>
          </a:xfrm>
        </p:spPr>
        <p:txBody>
          <a:bodyPr/>
          <a:lstStyle/>
          <a:p>
            <a:r>
              <a:rPr lang="hu-HU" i="1" u="sng" dirty="0"/>
              <a:t>Az egyház jellemzése</a:t>
            </a:r>
          </a:p>
        </p:txBody>
      </p:sp>
      <p:pic>
        <p:nvPicPr>
          <p:cNvPr id="3076" name="Picture 4" descr="GettyImages-600039693">
            <a:extLst>
              <a:ext uri="{FF2B5EF4-FFF2-40B4-BE49-F238E27FC236}">
                <a16:creationId xmlns:a16="http://schemas.microsoft.com/office/drawing/2014/main" id="{AE49B03C-8648-4D62-9504-0D349501A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00" y="2610035"/>
            <a:ext cx="7178931" cy="403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4E97B1FE-04C2-4D8A-BEE3-354240B40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803" y="214036"/>
            <a:ext cx="5183188" cy="396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285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 helye 5">
            <a:extLst>
              <a:ext uri="{FF2B5EF4-FFF2-40B4-BE49-F238E27FC236}">
                <a16:creationId xmlns:a16="http://schemas.microsoft.com/office/drawing/2014/main" id="{EE54ED01-0E61-4DEC-A5C3-A6E61E23D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702" y="850036"/>
            <a:ext cx="8788893" cy="2905218"/>
          </a:xfrm>
        </p:spPr>
        <p:txBody>
          <a:bodyPr>
            <a:normAutofit/>
          </a:bodyPr>
          <a:lstStyle/>
          <a:p>
            <a:r>
              <a:rPr lang="hu-HU" sz="2000" dirty="0"/>
              <a:t>Az egyházban ezen felül nagy szerepet tulajdonítottak a szenteknek. A </a:t>
            </a:r>
            <a:r>
              <a:rPr lang="hu-HU" sz="2000" b="1" dirty="0"/>
              <a:t>szentek</a:t>
            </a:r>
            <a:r>
              <a:rPr lang="hu-HU" sz="2000" dirty="0"/>
              <a:t> olyan személyek lehettek, akik életükben olyan jelentős vallási tevékenységet folytattak, amiről később úgy gondolták, hogy kiérdemelték helyüket a paradicsomban. Az </a:t>
            </a:r>
            <a:r>
              <a:rPr lang="hu-HU" sz="2000" b="1" dirty="0"/>
              <a:t>eretnekek</a:t>
            </a:r>
            <a:r>
              <a:rPr lang="hu-HU" sz="2000" dirty="0"/>
              <a:t> ezzel szemben olyan személyek voltak, akik az egyház valamilyen tanításával nem megegyező dolgot állítottak. Az ilyen személyeket általában kivégezték.</a:t>
            </a:r>
          </a:p>
          <a:p>
            <a:endParaRPr lang="hu-HU" sz="2000" dirty="0"/>
          </a:p>
        </p:txBody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BF19A755-69D0-4BB3-A3B5-AE48B571E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038" y="195308"/>
            <a:ext cx="3693111" cy="654728"/>
          </a:xfrm>
        </p:spPr>
        <p:txBody>
          <a:bodyPr/>
          <a:lstStyle/>
          <a:p>
            <a:r>
              <a:rPr lang="hu-HU" i="1" u="sng" dirty="0"/>
              <a:t>Az egyház jellemzése</a:t>
            </a:r>
          </a:p>
        </p:txBody>
      </p:sp>
      <p:pic>
        <p:nvPicPr>
          <p:cNvPr id="4098" name="Picture 2" descr="A szentek élete">
            <a:extLst>
              <a:ext uri="{FF2B5EF4-FFF2-40B4-BE49-F238E27FC236}">
                <a16:creationId xmlns:a16="http://schemas.microsoft.com/office/drawing/2014/main" id="{A72FEBD6-11FB-401B-BC5F-D2126EFD6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12" y="2977674"/>
            <a:ext cx="4678423" cy="315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örvénnyel emlékeznek meg a spanyol inkvizícióról Izraelben - Zsido.com">
            <a:extLst>
              <a:ext uri="{FF2B5EF4-FFF2-40B4-BE49-F238E27FC236}">
                <a16:creationId xmlns:a16="http://schemas.microsoft.com/office/drawing/2014/main" id="{255EC1A7-74E7-4D71-9210-B0F6BC3E2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008" y="195308"/>
            <a:ext cx="3428737" cy="466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zentek, csodák, fohászok - ÉLETIGENLŐK">
            <a:extLst>
              <a:ext uri="{FF2B5EF4-FFF2-40B4-BE49-F238E27FC236}">
                <a16:creationId xmlns:a16="http://schemas.microsoft.com/office/drawing/2014/main" id="{9C80CFE8-F408-4C91-919D-D94FA3BD3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503" y="2261664"/>
            <a:ext cx="3428737" cy="429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261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0" dur="2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3" dur="2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605866C-2883-4E37-9FE3-35BE8DAF9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559" y="239697"/>
            <a:ext cx="3673984" cy="628095"/>
          </a:xfrm>
        </p:spPr>
        <p:txBody>
          <a:bodyPr/>
          <a:lstStyle/>
          <a:p>
            <a:r>
              <a:rPr lang="hu-HU" i="1" u="sng" dirty="0"/>
              <a:t>Az egyház művészete</a:t>
            </a:r>
            <a:endParaRPr lang="hu-HU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AADF90F5-E92A-4FA6-94B4-B0E979ECEA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7655" y="867792"/>
            <a:ext cx="5183188" cy="2993994"/>
          </a:xfrm>
        </p:spPr>
        <p:txBody>
          <a:bodyPr>
            <a:normAutofit/>
          </a:bodyPr>
          <a:lstStyle/>
          <a:p>
            <a:r>
              <a:rPr lang="hu-HU" sz="2000" dirty="0"/>
              <a:t>Az egyház építészetét két stílus, a gótika és a román stílus dominálta. A </a:t>
            </a:r>
            <a:r>
              <a:rPr lang="hu-HU" sz="2000" b="1" dirty="0"/>
              <a:t>román stílus</a:t>
            </a:r>
            <a:r>
              <a:rPr lang="hu-HU" sz="2000" dirty="0"/>
              <a:t> a római építészet továbbfejlesztése, </a:t>
            </a:r>
            <a:r>
              <a:rPr lang="hu-HU" sz="2000" b="1" dirty="0"/>
              <a:t>jellemzően zömök, vaskos falai voltak, lőrésszerű ablakokkal</a:t>
            </a:r>
            <a:r>
              <a:rPr lang="hu-HU" sz="2000" dirty="0"/>
              <a:t>. Az ilyen templomok védelmet nyújtottak a lakosság számára, ha valamilyen veszélyhelyzet lett volna. A </a:t>
            </a:r>
            <a:r>
              <a:rPr lang="hu-HU" sz="2000" b="1" dirty="0"/>
              <a:t>gótikus stílus</a:t>
            </a:r>
            <a:r>
              <a:rPr lang="hu-HU" sz="2000" dirty="0"/>
              <a:t> ezzel szemben </a:t>
            </a:r>
            <a:r>
              <a:rPr lang="hu-HU" sz="2000" b="1" dirty="0"/>
              <a:t>a pompára helyezte a hangsúlyt</a:t>
            </a:r>
            <a:r>
              <a:rPr lang="hu-HU" sz="2000" dirty="0"/>
              <a:t>. Itt díszes üvegablakok, csúcsíves boltozat és magasba törő díszített tornyok voltak a meghatározók.</a:t>
            </a:r>
          </a:p>
          <a:p>
            <a:endParaRPr lang="hu-HU" dirty="0"/>
          </a:p>
        </p:txBody>
      </p:sp>
      <p:pic>
        <p:nvPicPr>
          <p:cNvPr id="5128" name="Picture 8" descr="http://dia.osaarchivum.org/public/filmstrips/001748/PICT0697.JPG">
            <a:extLst>
              <a:ext uri="{FF2B5EF4-FFF2-40B4-BE49-F238E27FC236}">
                <a16:creationId xmlns:a16="http://schemas.microsoft.com/office/drawing/2014/main" id="{797B5191-0916-4FEF-AFE8-12399AE3C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760" y="1077527"/>
            <a:ext cx="5987988" cy="449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Román kor művészete">
            <a:extLst>
              <a:ext uri="{FF2B5EF4-FFF2-40B4-BE49-F238E27FC236}">
                <a16:creationId xmlns:a16="http://schemas.microsoft.com/office/drawing/2014/main" id="{68EC7F24-B870-47CF-8B22-C3A6D9B7E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68" y="3771598"/>
            <a:ext cx="3941685" cy="239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457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1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63E9E0-4DEF-46E9-9EB4-3CA7FF204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602" y="239696"/>
            <a:ext cx="3673984" cy="619217"/>
          </a:xfrm>
        </p:spPr>
        <p:txBody>
          <a:bodyPr/>
          <a:lstStyle/>
          <a:p>
            <a:r>
              <a:rPr lang="hu-HU" i="1" u="sng" dirty="0"/>
              <a:t>Az egyház művészete</a:t>
            </a:r>
            <a:endParaRPr lang="hu-HU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385CD19-1FE6-490D-8620-358472ED02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3383" y="858913"/>
            <a:ext cx="5183188" cy="3811588"/>
          </a:xfrm>
        </p:spPr>
        <p:txBody>
          <a:bodyPr/>
          <a:lstStyle/>
          <a:p>
            <a:r>
              <a:rPr lang="hu-HU" sz="2000" dirty="0"/>
              <a:t>A </a:t>
            </a:r>
            <a:r>
              <a:rPr lang="hu-HU" sz="2000" b="1" dirty="0"/>
              <a:t>zenében</a:t>
            </a:r>
            <a:r>
              <a:rPr lang="hu-HU" sz="2000" dirty="0"/>
              <a:t> is jelentős volt az egyház behatása. Példának okáért a </a:t>
            </a:r>
            <a:r>
              <a:rPr lang="hu-HU" sz="2000" b="1" dirty="0"/>
              <a:t>gregorián énekstílus</a:t>
            </a:r>
            <a:r>
              <a:rPr lang="hu-HU" sz="2000" dirty="0"/>
              <a:t> is hozzá kötődik, ami </a:t>
            </a:r>
            <a:r>
              <a:rPr lang="hu-HU" sz="2000" b="1" dirty="0"/>
              <a:t>egyszólamú, férfikórus által előadott ének</a:t>
            </a:r>
            <a:r>
              <a:rPr lang="hu-HU" sz="2000" dirty="0"/>
              <a:t> volt.</a:t>
            </a:r>
          </a:p>
          <a:p>
            <a:endParaRPr lang="hu-HU" dirty="0"/>
          </a:p>
        </p:txBody>
      </p:sp>
      <p:pic>
        <p:nvPicPr>
          <p:cNvPr id="6148" name="Picture 4" descr="undefined">
            <a:extLst>
              <a:ext uri="{FF2B5EF4-FFF2-40B4-BE49-F238E27FC236}">
                <a16:creationId xmlns:a16="http://schemas.microsoft.com/office/drawing/2014/main" id="{A426E2D5-1CC2-496E-AB43-9E8E9EA6F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556" y="799976"/>
            <a:ext cx="5258047" cy="525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vállveregetés">
            <a:extLst>
              <a:ext uri="{FF2B5EF4-FFF2-40B4-BE49-F238E27FC236}">
                <a16:creationId xmlns:a16="http://schemas.microsoft.com/office/drawing/2014/main" id="{7F01AD88-813E-4B65-B8F5-994FB775B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76" y="2660249"/>
            <a:ext cx="5183188" cy="372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98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437</Words>
  <Application>Microsoft Office PowerPoint</Application>
  <PresentationFormat>Szélesvásznú</PresentationFormat>
  <Paragraphs>16</Paragraphs>
  <Slides>8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Office-téma</vt:lpstr>
      <vt:lpstr>Az egyház szerepe a középkori művelődésben és a mindennapokban</vt:lpstr>
      <vt:lpstr>Az egyház jellemzése</vt:lpstr>
      <vt:lpstr>PowerPoint-bemutató</vt:lpstr>
      <vt:lpstr>Az egyház jellemzése</vt:lpstr>
      <vt:lpstr>Az egyház jellemzése</vt:lpstr>
      <vt:lpstr>Az egyház jellemzése</vt:lpstr>
      <vt:lpstr>Az egyház művészete</vt:lpstr>
      <vt:lpstr>Az egyház művészete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 egyház szerepe a középkori művelődésben és a mindennapokban</dc:title>
  <dc:creator>user</dc:creator>
  <cp:lastModifiedBy>user</cp:lastModifiedBy>
  <cp:revision>86</cp:revision>
  <dcterms:created xsi:type="dcterms:W3CDTF">2024-03-05T09:08:09Z</dcterms:created>
  <dcterms:modified xsi:type="dcterms:W3CDTF">2024-03-06T12:30:18Z</dcterms:modified>
</cp:coreProperties>
</file>